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7791" autoAdjust="0"/>
  </p:normalViewPr>
  <p:slideViewPr>
    <p:cSldViewPr>
      <p:cViewPr varScale="1">
        <p:scale>
          <a:sx n="101" d="100"/>
          <a:sy n="101" d="100"/>
        </p:scale>
        <p:origin x="11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779C6-FE12-487D-84A0-AA40706DD17E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F856D-1AB9-4270-90BB-6EB6E2B83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D0C2-E67E-47E5-A5ED-EC0AB41F7DE8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8C20-CCE6-499B-9478-FE488F9DB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D0C2-E67E-47E5-A5ED-EC0AB41F7DE8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8C20-CCE6-499B-9478-FE488F9DB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D0C2-E67E-47E5-A5ED-EC0AB41F7DE8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8C20-CCE6-499B-9478-FE488F9DB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D0C2-E67E-47E5-A5ED-EC0AB41F7DE8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8C20-CCE6-499B-9478-FE488F9DB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D0C2-E67E-47E5-A5ED-EC0AB41F7DE8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8C20-CCE6-499B-9478-FE488F9DB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D0C2-E67E-47E5-A5ED-EC0AB41F7DE8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8C20-CCE6-499B-9478-FE488F9DB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D0C2-E67E-47E5-A5ED-EC0AB41F7DE8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8C20-CCE6-499B-9478-FE488F9DB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D0C2-E67E-47E5-A5ED-EC0AB41F7DE8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8C20-CCE6-499B-9478-FE488F9DB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D0C2-E67E-47E5-A5ED-EC0AB41F7DE8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8C20-CCE6-499B-9478-FE488F9DB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D0C2-E67E-47E5-A5ED-EC0AB41F7DE8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8C20-CCE6-499B-9478-FE488F9DB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D0C2-E67E-47E5-A5ED-EC0AB41F7DE8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1E8C20-CCE6-499B-9478-FE488F9DBD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AED0C2-E67E-47E5-A5ED-EC0AB41F7DE8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1E8C20-CCE6-499B-9478-FE488F9DBD8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file:///C:\Users\Stepanovy\Desktop\&#1057;&#1086;&#1093;&#1088;&#1072;&#1085;&#1077;&#1085;&#1085;&#1099;&#1077;%20&#1076;&#1086;&#1082;&#1091;&#1084;&#1077;&#1085;&#1090;&#1099;\&#1087;&#1088;&#1077;&#1079;&#1077;&#1085;&#1090;&#1072;&#1094;&#1080;&#1103;\1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918648" cy="2808311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no Pro Subhead" pitchFamily="18" charset="0"/>
              </a:rPr>
              <a:t>Занятие по рисованию в 1 младшей группе.</a:t>
            </a:r>
            <a:endParaRPr lang="ru-RU" sz="6600" b="1" i="1" dirty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no Pro Subhead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512768" cy="16561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Выполнила воспитатель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Пятых Светлана Михайловна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МБДОУ д/с «Колокольчик» г. Чаплыгина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2025 год.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3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11" showWhenStopped="0">
                <p:cTn id="3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11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1"/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04088"/>
            <a:ext cx="7355160" cy="1143000"/>
          </a:xfrm>
        </p:spPr>
        <p:txBody>
          <a:bodyPr/>
          <a:lstStyle/>
          <a:p>
            <a:r>
              <a:rPr lang="ru-RU" dirty="0" smtClean="0"/>
              <a:t>дом</a:t>
            </a:r>
            <a:endParaRPr lang="ru-RU" dirty="0"/>
          </a:p>
        </p:txBody>
      </p:sp>
      <p:pic>
        <p:nvPicPr>
          <p:cNvPr id="7" name="Picture 4" descr="37r5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0"/>
            <a:ext cx="3454322" cy="3068631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136" y="704089"/>
            <a:ext cx="4602360" cy="30849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0000">
            <a:off x="427187" y="3429000"/>
            <a:ext cx="3960439" cy="29257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151440" cy="2808312"/>
          </a:xfrm>
        </p:spPr>
        <p:txBody>
          <a:bodyPr>
            <a:prstTxWarp prst="textChevron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Спасибо за внимание</a:t>
            </a:r>
            <a:r>
              <a:rPr lang="ru-RU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  <a:t>!</a:t>
            </a:r>
            <a:endParaRPr lang="ru-RU" b="1" cap="all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      </a:t>
            </a:r>
            <a:r>
              <a:rPr lang="ru-RU" b="1" u="sng" cap="all" dirty="0" smtClean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Тема занятия</a:t>
            </a:r>
            <a:r>
              <a:rPr lang="ru-RU" sz="4800" b="1" u="sng" cap="all" dirty="0" smtClean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sz="4800" b="1" u="sng" cap="all" dirty="0" smtClean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b="1" u="sng" cap="all" dirty="0" smtClean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b="1" u="sng" cap="all" dirty="0" smtClean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5400" b="1" cap="all" dirty="0" smtClean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</a:t>
            </a:r>
            <a:r>
              <a:rPr lang="ru-RU" sz="5400" b="1" i="1" cap="all" dirty="0" smtClean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«Тайны дождя»</a:t>
            </a:r>
            <a:endParaRPr lang="ru-RU" sz="5400" b="1" i="1" cap="all" dirty="0">
              <a:ln w="1905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7" name="Содержимое 6" descr="i[9]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2267745" y="2852935"/>
            <a:ext cx="5100058" cy="3825043"/>
          </a:xfrm>
        </p:spPr>
      </p:pic>
    </p:spTree>
    <p:custDataLst>
      <p:tags r:id="rId1"/>
    </p:custDataLst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968552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Тип занятия: интегрированное.</a:t>
            </a:r>
            <a:br>
              <a:rPr lang="ru-RU" sz="6000" b="1" i="1" dirty="0" smtClean="0"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</a:br>
            <a:r>
              <a:rPr lang="ru-RU" sz="6000" b="1" i="1" dirty="0" smtClean="0"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Вид занятия: познавательное.</a:t>
            </a:r>
            <a:br>
              <a:rPr lang="ru-RU" sz="6000" b="1" i="1" dirty="0" smtClean="0"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</a:br>
            <a:endParaRPr lang="ru-RU" sz="6000" b="1" i="1" dirty="0"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3" name="Рисунок 5" descr="5b7c346b6680c5681888076a520bddf4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08304" y="4725144"/>
            <a:ext cx="137953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04088"/>
            <a:ext cx="8007424" cy="5749248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>
                <a:solidFill>
                  <a:srgbClr val="002060"/>
                </a:solidFill>
              </a:rPr>
              <a:t/>
            </a:r>
            <a:br>
              <a:rPr lang="ru-RU" sz="1300" b="1" dirty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>
                <a:solidFill>
                  <a:srgbClr val="002060"/>
                </a:solidFill>
              </a:rPr>
              <a:t/>
            </a:r>
            <a:br>
              <a:rPr lang="ru-RU" sz="1300" b="1" dirty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>
                <a:solidFill>
                  <a:srgbClr val="002060"/>
                </a:solidFill>
              </a:rPr>
              <a:t/>
            </a:r>
            <a:br>
              <a:rPr lang="ru-RU" sz="1300" b="1" dirty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>
                <a:solidFill>
                  <a:srgbClr val="002060"/>
                </a:solidFill>
              </a:rPr>
              <a:t/>
            </a:r>
            <a:br>
              <a:rPr lang="ru-RU" sz="1300" b="1" dirty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>
                <a:solidFill>
                  <a:srgbClr val="002060"/>
                </a:solidFill>
              </a:rPr>
              <a:t/>
            </a:r>
            <a:br>
              <a:rPr lang="ru-RU" sz="1300" b="1" dirty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>
                <a:solidFill>
                  <a:srgbClr val="002060"/>
                </a:solidFill>
              </a:rPr>
              <a:t/>
            </a:r>
            <a:br>
              <a:rPr lang="ru-RU" sz="1300" b="1" dirty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>
                <a:solidFill>
                  <a:srgbClr val="002060"/>
                </a:solidFill>
              </a:rPr>
              <a:t/>
            </a:r>
            <a:br>
              <a:rPr lang="ru-RU" sz="1300" b="1" dirty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>
                <a:solidFill>
                  <a:srgbClr val="002060"/>
                </a:solidFill>
              </a:rPr>
              <a:t/>
            </a:r>
            <a:br>
              <a:rPr lang="ru-RU" sz="1300" b="1" dirty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>
                <a:solidFill>
                  <a:srgbClr val="002060"/>
                </a:solidFill>
              </a:rPr>
              <a:t/>
            </a:r>
            <a:br>
              <a:rPr lang="ru-RU" sz="1300" b="1" dirty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>
                <a:solidFill>
                  <a:srgbClr val="002060"/>
                </a:solidFill>
              </a:rPr>
              <a:t/>
            </a:r>
            <a:br>
              <a:rPr lang="ru-RU" sz="1300" b="1" dirty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>
                <a:solidFill>
                  <a:srgbClr val="002060"/>
                </a:solidFill>
              </a:rPr>
              <a:t/>
            </a:r>
            <a:br>
              <a:rPr lang="ru-RU" sz="1300" b="1" dirty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>
                <a:solidFill>
                  <a:srgbClr val="002060"/>
                </a:solidFill>
              </a:rPr>
              <a:t/>
            </a:r>
            <a:br>
              <a:rPr lang="ru-RU" sz="1300" b="1" dirty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>
                <a:solidFill>
                  <a:srgbClr val="002060"/>
                </a:solidFill>
              </a:rPr>
              <a:t/>
            </a:r>
            <a:br>
              <a:rPr lang="ru-RU" sz="1300" b="1" dirty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>
                <a:solidFill>
                  <a:srgbClr val="002060"/>
                </a:solidFill>
              </a:rPr>
              <a:t/>
            </a:r>
            <a:br>
              <a:rPr lang="ru-RU" sz="1300" b="1" dirty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>                                                                     </a:t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000" b="1" dirty="0" smtClean="0">
                <a:solidFill>
                  <a:srgbClr val="002060"/>
                </a:solidFill>
              </a:rPr>
              <a:t>  </a:t>
            </a:r>
            <a:br>
              <a:rPr lang="ru-RU" sz="1000" b="1" dirty="0" smtClean="0">
                <a:solidFill>
                  <a:srgbClr val="002060"/>
                </a:solidFill>
              </a:rPr>
            </a:br>
            <a:r>
              <a:rPr lang="ru-RU" sz="1000" b="1" dirty="0" smtClean="0">
                <a:solidFill>
                  <a:srgbClr val="002060"/>
                </a:solidFill>
              </a:rPr>
              <a:t/>
            </a:r>
            <a:br>
              <a:rPr lang="ru-RU" sz="1000" b="1" dirty="0" smtClean="0">
                <a:solidFill>
                  <a:srgbClr val="002060"/>
                </a:solidFill>
              </a:rPr>
            </a:br>
            <a:r>
              <a:rPr lang="ru-RU" sz="1000" b="1" dirty="0" smtClean="0">
                <a:solidFill>
                  <a:srgbClr val="002060"/>
                </a:solidFill>
              </a:rPr>
              <a:t/>
            </a:r>
            <a:br>
              <a:rPr lang="ru-RU" sz="1000" b="1" dirty="0" smtClean="0">
                <a:solidFill>
                  <a:srgbClr val="002060"/>
                </a:solidFill>
              </a:rPr>
            </a:br>
            <a:r>
              <a:rPr lang="ru-RU" sz="1000" b="1" dirty="0" smtClean="0">
                <a:solidFill>
                  <a:srgbClr val="002060"/>
                </a:solidFill>
              </a:rPr>
              <a:t/>
            </a:r>
            <a:br>
              <a:rPr lang="ru-RU" sz="1000" b="1" dirty="0" smtClean="0">
                <a:solidFill>
                  <a:srgbClr val="002060"/>
                </a:solidFill>
              </a:rPr>
            </a:br>
            <a:r>
              <a:rPr lang="ru-RU" sz="1000" b="1" dirty="0" smtClean="0">
                <a:solidFill>
                  <a:srgbClr val="002060"/>
                </a:solidFill>
              </a:rPr>
              <a:t/>
            </a:r>
            <a:br>
              <a:rPr lang="ru-RU" sz="1000" b="1" dirty="0" smtClean="0">
                <a:solidFill>
                  <a:srgbClr val="002060"/>
                </a:solidFill>
              </a:rPr>
            </a:br>
            <a:r>
              <a:rPr lang="ru-RU" sz="1000" b="1" dirty="0" smtClean="0">
                <a:solidFill>
                  <a:srgbClr val="002060"/>
                </a:solidFill>
              </a:rPr>
              <a:t/>
            </a:r>
            <a:br>
              <a:rPr lang="ru-RU" sz="1000" b="1" dirty="0" smtClean="0">
                <a:solidFill>
                  <a:srgbClr val="002060"/>
                </a:solidFill>
              </a:rPr>
            </a:br>
            <a:r>
              <a:rPr lang="ru-RU" sz="1000" b="1" dirty="0" smtClean="0">
                <a:solidFill>
                  <a:srgbClr val="002060"/>
                </a:solidFill>
              </a:rPr>
              <a:t/>
            </a:r>
            <a:br>
              <a:rPr lang="ru-RU" sz="10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Задачи: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b="1" i="1" dirty="0" smtClean="0">
                <a:solidFill>
                  <a:srgbClr val="002060"/>
                </a:solidFill>
              </a:rPr>
              <a:t>Образовательная: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- объяснить причины возникновения дождя;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- учить рисовать дождь, передавая его характер (сильный дождь – сплошные линии; слабый дождь – пунктирные линии)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- учить прикладывать кисть всем ворсом к бумаге;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- закрепить знания о цветах.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b="1" i="1" dirty="0" smtClean="0">
                <a:solidFill>
                  <a:srgbClr val="002060"/>
                </a:solidFill>
              </a:rPr>
              <a:t>Развивающая: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- формировать у детей познавательный интерес к природе;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- развивать наблюдательность, мыслительную деятельность;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- побуждать детей экспериментировать;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- развивать творческие способности и коммуникативные навыки детей;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b="1" i="1" dirty="0" smtClean="0">
                <a:solidFill>
                  <a:srgbClr val="002060"/>
                </a:solidFill>
              </a:rPr>
              <a:t>Воспитывающая;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- воспитывать положительное отношение детей к сотрудничеству с взрослым, с детьми, собственной деятельности, ее результату.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- воспитывать аккуратность при работе с кисточкой, краской;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- способствовать созданию у детей радостного эмоционального настроя.</a:t>
            </a: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/>
            </a:r>
            <a:br>
              <a:rPr lang="ru-RU" sz="1300" b="1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51" descr="165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31640" y="5949280"/>
            <a:ext cx="6912768" cy="703589"/>
          </a:xfrm>
          <a:prstGeom prst="rect">
            <a:avLst/>
          </a:prstGeom>
          <a:noFill/>
        </p:spPr>
      </p:pic>
      <p:pic>
        <p:nvPicPr>
          <p:cNvPr id="5" name="Рисунок 10" descr="7b4ef7dae1a7b231a41351cac389b6d6.gi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96336" y="188640"/>
            <a:ext cx="114300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08112"/>
          </a:xfrm>
        </p:spPr>
        <p:txBody>
          <a:bodyPr>
            <a:normAutofit/>
          </a:bodyPr>
          <a:lstStyle/>
          <a:p>
            <a:r>
              <a:rPr lang="ru-RU" sz="5200" b="1" cap="all" dirty="0" smtClean="0">
                <a:ln w="190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Изучение «губки – тучки»</a:t>
            </a:r>
            <a:endParaRPr lang="ru-RU" sz="5200" b="1" cap="all" dirty="0">
              <a:ln w="190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4977"/>
            <a:ext cx="3606027" cy="443388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45" y="1920875"/>
            <a:ext cx="3923110" cy="4433888"/>
          </a:xfrm>
        </p:spPr>
      </p:pic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0000">
            <a:off x="562234" y="529320"/>
            <a:ext cx="3319186" cy="4207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">
            <a:off x="5172199" y="441735"/>
            <a:ext cx="3526801" cy="42578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01008"/>
            <a:ext cx="2664296" cy="3456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noFill/>
              </a:rPr>
              <a:t>одролд</a:t>
            </a:r>
            <a:endParaRPr lang="ru-RU" dirty="0">
              <a:noFill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04089"/>
            <a:ext cx="2520280" cy="394904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20875"/>
            <a:ext cx="2592288" cy="443388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68760"/>
            <a:ext cx="2520280" cy="3888432"/>
          </a:xfrm>
          <a:prstGeom prst="rect">
            <a:avLst/>
          </a:prstGeom>
        </p:spPr>
      </p:pic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9354582">
            <a:off x="-105262" y="5037123"/>
            <a:ext cx="298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Дождик, дождик ,веселей ! </a:t>
            </a:r>
          </a:p>
          <a:p>
            <a:r>
              <a:rPr lang="ru-RU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Капай, капай, воду лей! 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000">
            <a:off x="4788024" y="1920085"/>
            <a:ext cx="4104456" cy="2277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80000">
            <a:off x="539552" y="1920085"/>
            <a:ext cx="4176464" cy="2277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17032"/>
            <a:ext cx="3672408" cy="2805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bevelB/>
            <a:contourClr>
              <a:srgbClr val="333333"/>
            </a:contourClr>
          </a:sp3d>
        </p:spPr>
      </p:pic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992" y="1268760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Дождик, дождик кап-кап-кап</a:t>
            </a:r>
          </a:p>
          <a:p>
            <a:r>
              <a:rPr lang="ru-RU" sz="24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Мокрые дорожки, </a:t>
            </a:r>
          </a:p>
          <a:p>
            <a:r>
              <a:rPr lang="ru-RU" sz="24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Нам нельзя идти гулять</a:t>
            </a:r>
          </a:p>
          <a:p>
            <a:r>
              <a:rPr lang="ru-RU" sz="24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Мы промочим ножки.</a:t>
            </a:r>
            <a:endParaRPr lang="ru-RU" sz="2400" i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3672408" cy="48965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2838420"/>
            <a:ext cx="4248473" cy="33988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401</TotalTime>
  <Words>73</Words>
  <Application>Microsoft Office PowerPoint</Application>
  <PresentationFormat>Экран (4:3)</PresentationFormat>
  <Paragraphs>18</Paragraphs>
  <Slides>11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Arno Pro Subhead</vt:lpstr>
      <vt:lpstr>Calibri</vt:lpstr>
      <vt:lpstr>Constantia</vt:lpstr>
      <vt:lpstr>Wingdings 2</vt:lpstr>
      <vt:lpstr>Поток</vt:lpstr>
      <vt:lpstr>Занятие по рисованию в 1 младшей группе.</vt:lpstr>
      <vt:lpstr>                Тема занятия            «Тайны дождя»</vt:lpstr>
      <vt:lpstr>Тип занятия: интегрированное. Вид занятия: познавательное. </vt:lpstr>
      <vt:lpstr>                                                                                                                                        Задачи: Образовательная: - объяснить причины возникновения дождя; - учить рисовать дождь, передавая его характер (сильный дождь – сплошные линии; слабый дождь – пунктирные линии) - учить прикладывать кисть всем ворсом к бумаге; - закрепить знания о цветах. Развивающая: - формировать у детей познавательный интерес к природе; - развивать наблюдательность, мыслительную деятельность; - побуждать детей экспериментировать; - развивать творческие способности и коммуникативные навыки детей; Воспитывающая; - воспитывать положительное отношение детей к сотрудничеству с взрослым, с детьми, собственной деятельности, ее результату. - воспитывать аккуратность при работе с кисточкой, краской; - способствовать созданию у детей радостного эмоционального настроя.   </vt:lpstr>
      <vt:lpstr>Изучение «губки – тучки»</vt:lpstr>
      <vt:lpstr>Презентация PowerPoint</vt:lpstr>
      <vt:lpstr>одролд</vt:lpstr>
      <vt:lpstr>Презентация PowerPoint</vt:lpstr>
      <vt:lpstr>Презентация PowerPoint</vt:lpstr>
      <vt:lpstr>дом</vt:lpstr>
      <vt:lpstr>Спасибо за внимание!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рисованию в 1 младшей группе.</dc:title>
  <dc:creator>Stepanovy</dc:creator>
  <cp:lastModifiedBy>user</cp:lastModifiedBy>
  <cp:revision>48</cp:revision>
  <dcterms:created xsi:type="dcterms:W3CDTF">2014-04-02T11:48:24Z</dcterms:created>
  <dcterms:modified xsi:type="dcterms:W3CDTF">2025-02-10T08:28:24Z</dcterms:modified>
</cp:coreProperties>
</file>